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25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42874"/>
            <a:ext cx="6858000" cy="97631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" y="1143000"/>
            <a:ext cx="3020695" cy="365760"/>
          </a:xfrm>
          <a:custGeom>
            <a:avLst/>
            <a:gdLst/>
            <a:ahLst/>
            <a:cxnLst/>
            <a:rect l="l" t="t" r="r" b="b"/>
            <a:pathLst>
              <a:path w="3020695" h="365759">
                <a:moveTo>
                  <a:pt x="3020568" y="0"/>
                </a:moveTo>
                <a:lnTo>
                  <a:pt x="0" y="0"/>
                </a:lnTo>
                <a:lnTo>
                  <a:pt x="0" y="365759"/>
                </a:lnTo>
                <a:lnTo>
                  <a:pt x="3020568" y="365759"/>
                </a:lnTo>
                <a:lnTo>
                  <a:pt x="302056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920" y="1725167"/>
            <a:ext cx="2651760" cy="393700"/>
          </a:xfrm>
          <a:custGeom>
            <a:avLst/>
            <a:gdLst/>
            <a:ahLst/>
            <a:cxnLst/>
            <a:rect l="l" t="t" r="r" b="b"/>
            <a:pathLst>
              <a:path w="2651760" h="393700">
                <a:moveTo>
                  <a:pt x="2651760" y="0"/>
                </a:moveTo>
                <a:lnTo>
                  <a:pt x="0" y="0"/>
                </a:lnTo>
                <a:lnTo>
                  <a:pt x="0" y="393192"/>
                </a:lnTo>
                <a:lnTo>
                  <a:pt x="2651760" y="393192"/>
                </a:lnTo>
                <a:lnTo>
                  <a:pt x="2651760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870" y="1175817"/>
            <a:ext cx="2837815" cy="8822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1"/>
            <a:r>
              <a:rPr lang="en-US" b="1" dirty="0">
                <a:cs typeface="B Titr" pitchFamily="2" charset="-78"/>
              </a:rPr>
              <a:t>Stand Alone </a:t>
            </a:r>
            <a:r>
              <a:rPr lang="en-US" b="1" dirty="0" smtClean="0">
                <a:cs typeface="B Titr" pitchFamily="2" charset="-78"/>
              </a:rPr>
              <a:t>64 </a:t>
            </a:r>
            <a:r>
              <a:rPr lang="en-US" b="1" dirty="0">
                <a:cs typeface="B Titr" pitchFamily="2" charset="-78"/>
              </a:rPr>
              <a:t>CH NVR  </a:t>
            </a:r>
            <a:endParaRPr lang="fa-IR" b="1" dirty="0">
              <a:cs typeface="B Titr" pitchFamily="2" charset="-78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 dirty="0">
              <a:latin typeface="Calibri"/>
              <a:cs typeface="Calibri"/>
            </a:endParaRPr>
          </a:p>
          <a:p>
            <a:pPr algn="just"/>
            <a:r>
              <a:rPr lang="en-US" b="1" dirty="0" smtClean="0">
                <a:cs typeface="B Titr" pitchFamily="2" charset="-78"/>
              </a:rPr>
              <a:t>     </a:t>
            </a:r>
            <a:r>
              <a:rPr lang="en-US" b="1" dirty="0">
                <a:cs typeface="B Titr" pitchFamily="2" charset="-78"/>
              </a:rPr>
              <a:t>OD-NP4236-3364</a:t>
            </a:r>
            <a:endParaRPr lang="fa-IR" b="1" dirty="0">
              <a:cs typeface="B Titr" pitchFamily="2" charset="-78"/>
            </a:endParaRPr>
          </a:p>
        </p:txBody>
      </p:sp>
      <p:pic>
        <p:nvPicPr>
          <p:cNvPr id="20" name="Picture 19" descr="C:\Users\tofigh\Desktop\H265 &amp; H26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5516514"/>
            <a:ext cx="365125" cy="31178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38" y="5990086"/>
            <a:ext cx="319258" cy="318135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650875" y="5075690"/>
            <a:ext cx="330200" cy="314325"/>
            <a:chOff x="1190670" y="3228983"/>
            <a:chExt cx="330200" cy="314325"/>
          </a:xfrm>
        </p:grpSpPr>
        <p:pic>
          <p:nvPicPr>
            <p:cNvPr id="23" name="Picture 2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670" y="3228983"/>
              <a:ext cx="330200" cy="314325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670" y="3238258"/>
              <a:ext cx="327943" cy="305049"/>
            </a:xfrm>
            <a:prstGeom prst="rect">
              <a:avLst/>
            </a:prstGeom>
          </p:spPr>
        </p:pic>
      </p:grpSp>
      <p:pic>
        <p:nvPicPr>
          <p:cNvPr id="25" name="Picture 24" descr="C:\Users\tofigh\Desktop\onvif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4648200"/>
            <a:ext cx="339725" cy="30226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28600" y="3233440"/>
            <a:ext cx="619061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پشتیبانی از دو استریم به صورت همزمان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سیستم عامل </a:t>
            </a:r>
            <a:r>
              <a:rPr lang="en-US" sz="1600" dirty="0" smtClean="0">
                <a:cs typeface="B Nazanin" panose="00000400000000000000" pitchFamily="2" charset="-78"/>
              </a:rPr>
              <a:t>OS Linux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قابلیت ریموت مانیتورینگ و 16 کانال </a:t>
            </a:r>
            <a:r>
              <a:rPr lang="en-US" sz="1600" dirty="0" smtClean="0">
                <a:cs typeface="B Nazanin" panose="00000400000000000000" pitchFamily="2" charset="-78"/>
              </a:rPr>
              <a:t>play back</a:t>
            </a:r>
            <a:r>
              <a:rPr lang="fa-IR" sz="1600" dirty="0" smtClean="0">
                <a:cs typeface="B Nazanin" panose="00000400000000000000" pitchFamily="2" charset="-78"/>
              </a:rPr>
              <a:t> به صورت همزمان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دارای خروجی آلارم و صدا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قابلیت تنظیم مشخصه های عمومی دوربین به صورت همزمان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قابلیت گروه بندی هارد دیسک بر اساس کانال های تصویری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قابلیت مانیتورنیگ هوشمند شبکه، ترافیک شبکه،</a:t>
            </a:r>
            <a:r>
              <a:rPr lang="en-US" sz="1600" dirty="0" err="1" smtClean="0">
                <a:cs typeface="B Nazanin" panose="00000400000000000000" pitchFamily="2" charset="-78"/>
              </a:rPr>
              <a:t>packetloss</a:t>
            </a:r>
            <a:r>
              <a:rPr lang="en-US" sz="1600" dirty="0" smtClean="0">
                <a:cs typeface="B Nazanin" panose="00000400000000000000" pitchFamily="2" charset="-78"/>
              </a:rPr>
              <a:t> </a:t>
            </a:r>
            <a:endParaRPr lang="fa-IR" sz="1600" dirty="0">
              <a:cs typeface="B Nazanin" panose="00000400000000000000" pitchFamily="2" charset="-78"/>
            </a:endParaRP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پشتیبانی از </a:t>
            </a:r>
            <a:r>
              <a:rPr lang="en-US" sz="1600" dirty="0" smtClean="0">
                <a:cs typeface="B Nazanin" panose="00000400000000000000" pitchFamily="2" charset="-78"/>
              </a:rPr>
              <a:t> Raid</a:t>
            </a:r>
            <a:r>
              <a:rPr lang="fa-IR" sz="1600" dirty="0" smtClean="0">
                <a:cs typeface="B Nazanin" panose="00000400000000000000" pitchFamily="2" charset="-78"/>
              </a:rPr>
              <a:t>،</a:t>
            </a:r>
            <a:r>
              <a:rPr lang="en-US" sz="1600" dirty="0" smtClean="0">
                <a:cs typeface="B Nazanin" panose="00000400000000000000" pitchFamily="2" charset="-78"/>
              </a:rPr>
              <a:t> 0 </a:t>
            </a:r>
            <a:r>
              <a:rPr lang="fa-IR" sz="1600" dirty="0" smtClean="0">
                <a:cs typeface="B Nazanin" panose="00000400000000000000" pitchFamily="2" charset="-78"/>
              </a:rPr>
              <a:t>،</a:t>
            </a:r>
            <a:r>
              <a:rPr lang="en-US" sz="1600" dirty="0" smtClean="0">
                <a:cs typeface="B Nazanin" panose="00000400000000000000" pitchFamily="2" charset="-78"/>
              </a:rPr>
              <a:t> 1 </a:t>
            </a:r>
            <a:r>
              <a:rPr lang="fa-IR" sz="1600" dirty="0" smtClean="0">
                <a:cs typeface="B Nazanin" panose="00000400000000000000" pitchFamily="2" charset="-78"/>
              </a:rPr>
              <a:t>،</a:t>
            </a:r>
            <a:r>
              <a:rPr lang="en-US" sz="1600" dirty="0" smtClean="0">
                <a:cs typeface="B Nazanin" panose="00000400000000000000" pitchFamily="2" charset="-78"/>
              </a:rPr>
              <a:t> 5 </a:t>
            </a:r>
            <a:r>
              <a:rPr lang="fa-IR" sz="1600" dirty="0" smtClean="0">
                <a:cs typeface="B Nazanin" panose="00000400000000000000" pitchFamily="2" charset="-78"/>
              </a:rPr>
              <a:t>،</a:t>
            </a:r>
            <a:r>
              <a:rPr lang="en-US" sz="1600" dirty="0" smtClean="0">
                <a:cs typeface="B Nazanin" panose="00000400000000000000" pitchFamily="2" charset="-78"/>
              </a:rPr>
              <a:t> 6 </a:t>
            </a:r>
            <a:r>
              <a:rPr lang="fa-IR" sz="1600" dirty="0" smtClean="0">
                <a:cs typeface="B Nazanin" panose="00000400000000000000" pitchFamily="2" charset="-78"/>
              </a:rPr>
              <a:t>،</a:t>
            </a:r>
            <a:r>
              <a:rPr lang="en-US" sz="1600" dirty="0" smtClean="0">
                <a:cs typeface="B Nazanin" panose="00000400000000000000" pitchFamily="2" charset="-78"/>
              </a:rPr>
              <a:t>10 </a:t>
            </a:r>
          </a:p>
          <a:p>
            <a:pPr marL="171450" indent="-171450" algn="r" rtl="1" eaLnBrk="0" hangingPunct="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600" dirty="0" smtClean="0">
                <a:cs typeface="B Nazanin" panose="00000400000000000000" pitchFamily="2" charset="-78"/>
              </a:rPr>
              <a:t>پشتیبانی از </a:t>
            </a:r>
            <a:r>
              <a:rPr lang="en-US" sz="1600" dirty="0" err="1" smtClean="0">
                <a:cs typeface="B Nazanin" panose="00000400000000000000" pitchFamily="2" charset="-78"/>
              </a:rPr>
              <a:t>Nas</a:t>
            </a:r>
            <a:r>
              <a:rPr lang="en-US" sz="1600" dirty="0" smtClean="0">
                <a:cs typeface="B Nazanin" panose="00000400000000000000" pitchFamily="2" charset="-78"/>
              </a:rPr>
              <a:t>, IPSAN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71985"/>
            <a:ext cx="5410200" cy="249376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9427985"/>
            <a:ext cx="6858000" cy="4361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3663" y="9489598"/>
            <a:ext cx="4877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</a:rPr>
              <a:t>            آدرس:پارک فناوری پردیس 11-88987610 -021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16" y="9432839"/>
            <a:ext cx="173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www.odincctv.ir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" y="1143000"/>
            <a:ext cx="6547484" cy="365760"/>
          </a:xfrm>
          <a:custGeom>
            <a:avLst/>
            <a:gdLst/>
            <a:ahLst/>
            <a:cxnLst/>
            <a:rect l="l" t="t" r="r" b="b"/>
            <a:pathLst>
              <a:path w="6547484" h="365759">
                <a:moveTo>
                  <a:pt x="6547104" y="0"/>
                </a:moveTo>
                <a:lnTo>
                  <a:pt x="0" y="0"/>
                </a:lnTo>
                <a:lnTo>
                  <a:pt x="0" y="365759"/>
                </a:lnTo>
                <a:lnTo>
                  <a:pt x="6547104" y="365759"/>
                </a:lnTo>
                <a:lnTo>
                  <a:pt x="6547104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77008" y="1164081"/>
            <a:ext cx="283781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b="1" dirty="0">
                <a:cs typeface="B Titr" pitchFamily="2" charset="-78"/>
              </a:rPr>
              <a:t> </a:t>
            </a:r>
            <a:r>
              <a:rPr lang="en-US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OD-NP4236-3364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14260"/>
              </p:ext>
            </p:extLst>
          </p:nvPr>
        </p:nvGraphicFramePr>
        <p:xfrm>
          <a:off x="150495" y="1752600"/>
          <a:ext cx="6518909" cy="2634214"/>
        </p:xfrm>
        <a:graphic>
          <a:graphicData uri="http://schemas.openxmlformats.org/drawingml/2006/table">
            <a:tbl>
              <a:tblPr/>
              <a:tblGrid>
                <a:gridCol w="1511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7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Operation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System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Embedded Linux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9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Display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Rate (NTSC/PAL)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30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FPS For Each  Channel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Up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to 4K  (3840*2160)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Video Input</a:t>
                      </a:r>
                      <a:endParaRPr lang="en-US" sz="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ch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video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36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ch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video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64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ch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video</a:t>
                      </a:r>
                      <a:endParaRPr lang="en-US" sz="900" b="0" i="0" u="none" strike="noStrike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8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Recording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Rate (NTSC/PAL)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30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FPS(NTSC</a:t>
                      </a:r>
                      <a:r>
                        <a:rPr lang="fa-I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(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25 FPS(PAL)</a:t>
                      </a:r>
                      <a:r>
                        <a:rPr lang="fa-I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For each channel simultaneous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Motion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Detection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Each channel can set detection areas and set 6-level sensitivity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3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Recording </a:t>
                      </a:r>
                      <a:r>
                        <a:rPr lang="en-US" sz="900" b="1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Mode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Support manual , auto, alarm trigger record mode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Playback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4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Channel 3MP 25 FPS  Simultaneously 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Region Cover</a:t>
                      </a:r>
                      <a:endParaRPr lang="en-US" sz="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Every channel can set 4 cover regions</a:t>
                      </a:r>
                      <a:endParaRPr lang="en-US" sz="105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Backup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Support U disk, USB mobile HDD, network storage and backup, Cloud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Storage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I/O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(option)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Channel Alarm Input ,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Channel Alarm Output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16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Audio Compression</a:t>
                      </a:r>
                      <a:endParaRPr lang="en-US" sz="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G.711</a:t>
                      </a:r>
                      <a:endParaRPr lang="en-US" sz="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12621"/>
              </p:ext>
            </p:extLst>
          </p:nvPr>
        </p:nvGraphicFramePr>
        <p:xfrm>
          <a:off x="150495" y="4648201"/>
          <a:ext cx="6518910" cy="4322436"/>
        </p:xfrm>
        <a:graphic>
          <a:graphicData uri="http://schemas.openxmlformats.org/drawingml/2006/table">
            <a:tbl>
              <a:tblPr/>
              <a:tblGrid>
                <a:gridCol w="1907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17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2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VIDEO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OUTPUT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1VGA and 1HDMI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USB Interface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3 USB port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1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HDD SUPPORT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4*10TB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Totally 40TB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Communication Interface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2 RJ45,10M/100M/1000M</a:t>
                      </a:r>
                      <a:r>
                        <a:rPr lang="fr-FR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, 4 port  Controller , Auto  negoshiate</a:t>
                      </a:r>
                      <a:endParaRPr lang="fr-FR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RS485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Dual Steam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Supported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Power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Supply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0V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 Hz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, Dual Power Supply (optional ) 7*24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Power Consumption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≤30W</a:t>
                      </a:r>
                      <a:r>
                        <a:rPr lang="zh-TW" sz="9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without HDD</a:t>
                      </a:r>
                      <a:r>
                        <a:rPr lang="zh-TW" sz="9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Working Temperature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-10° C ~ +55° 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Working Humidity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10%-90%</a:t>
                      </a:r>
                      <a:endParaRPr lang="en-US" sz="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Atmosphere Pressure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86kpa~106kpa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Casing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2Unit Rack mount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Surveillance Software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CMS  Software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Operation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System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Embedded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Linux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85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User Level</a:t>
                      </a:r>
                    </a:p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endParaRPr lang="en-US" sz="900" b="1" i="0" u="none" strike="noStrike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US" sz="900" b="1" i="0" u="none" strike="noStrike" baseline="0" smtClean="0">
                          <a:solidFill>
                            <a:schemeClr val="tx1"/>
                          </a:solidFill>
                          <a:latin typeface="Calibri"/>
                        </a:rPr>
                        <a:t> MTBF</a:t>
                      </a:r>
                      <a:endParaRPr lang="en-US" sz="900" b="1" i="0" u="none" strike="noStrike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Administrator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User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Guest</a:t>
                      </a:r>
                    </a:p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80000 Hours calculated by Component Specification</a:t>
                      </a: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54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Remote Configuration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Yes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Total Recording Bitrate (bandwidth)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UP to 640Mb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1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Monitoring</a:t>
                      </a:r>
                    </a:p>
                  </a:txBody>
                  <a:tcPr marL="5538" marR="5538" marT="5539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Web viewer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, CMS , RTSP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538" marR="5538" marT="553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9427985"/>
            <a:ext cx="6858000" cy="4361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3663" y="9489598"/>
            <a:ext cx="4877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</a:rPr>
              <a:t>            آدرس:پارک فناوری پردیس 11-88987610 -021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16" y="9432839"/>
            <a:ext cx="173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www.odincctv.ir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384</Words>
  <Application>Microsoft Office PowerPoint</Application>
  <PresentationFormat>A4 Paper (210x297 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新細明體</vt:lpstr>
      <vt:lpstr>SimSun</vt:lpstr>
      <vt:lpstr>Arial</vt:lpstr>
      <vt:lpstr>B Nazanin</vt:lpstr>
      <vt:lpstr>B Titr</vt:lpstr>
      <vt:lpstr>Calibri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foroosh1</dc:creator>
  <cp:lastModifiedBy>foroosh2</cp:lastModifiedBy>
  <cp:revision>18</cp:revision>
  <cp:lastPrinted>2023-09-26T10:48:28Z</cp:lastPrinted>
  <dcterms:created xsi:type="dcterms:W3CDTF">2023-09-26T05:41:55Z</dcterms:created>
  <dcterms:modified xsi:type="dcterms:W3CDTF">2024-08-13T09:14:28Z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2023-09-26T00:00:00Z</vt:filetime>
  </property>
</Properties>
</file>